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61" r:id="rId4"/>
    <p:sldId id="278" r:id="rId5"/>
    <p:sldId id="262" r:id="rId6"/>
    <p:sldId id="266" r:id="rId7"/>
    <p:sldId id="267" r:id="rId8"/>
    <p:sldId id="268" r:id="rId9"/>
    <p:sldId id="276" r:id="rId10"/>
    <p:sldId id="279" r:id="rId11"/>
    <p:sldId id="277" r:id="rId12"/>
    <p:sldId id="270" r:id="rId13"/>
    <p:sldId id="271" r:id="rId14"/>
    <p:sldId id="258" r:id="rId15"/>
  </p:sldIdLst>
  <p:sldSz cx="9144000" cy="6858000" type="screen4x3"/>
  <p:notesSz cx="6858000" cy="9144000"/>
  <p:embeddedFontLs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等线" panose="02010600030101010101" pitchFamily="2" charset="-122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2" d="100"/>
          <a:sy n="92" d="100"/>
        </p:scale>
        <p:origin x="1397" y="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3D8D9-7F97-4929-9F90-9046D939FE42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3CD66-B20C-4A52-ADBE-CE3F8C220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798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E844-1620-4DA2-8F08-B1EE4CFFBEB1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364F-8C9A-41FD-9077-635D282F6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1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E844-1620-4DA2-8F08-B1EE4CFFBEB1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364F-8C9A-41FD-9077-635D282F6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77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E844-1620-4DA2-8F08-B1EE4CFFBEB1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364F-8C9A-41FD-9077-635D282F6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8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E844-1620-4DA2-8F08-B1EE4CFFBEB1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364F-8C9A-41FD-9077-635D282F6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6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E844-1620-4DA2-8F08-B1EE4CFFBEB1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364F-8C9A-41FD-9077-635D282F6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00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E844-1620-4DA2-8F08-B1EE4CFFBEB1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364F-8C9A-41FD-9077-635D282F6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80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E844-1620-4DA2-8F08-B1EE4CFFBEB1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364F-8C9A-41FD-9077-635D282F6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08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E844-1620-4DA2-8F08-B1EE4CFFBEB1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364F-8C9A-41FD-9077-635D282F6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E844-1620-4DA2-8F08-B1EE4CFFBEB1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364F-8C9A-41FD-9077-635D282F6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5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E844-1620-4DA2-8F08-B1EE4CFFBEB1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364F-8C9A-41FD-9077-635D282F6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9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E844-1620-4DA2-8F08-B1EE4CFFBEB1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364F-8C9A-41FD-9077-635D282F6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38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DE844-1620-4DA2-8F08-B1EE4CFFBEB1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8364F-8C9A-41FD-9077-635D282F6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2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84267-40AA-49B4-BC0F-EA6BCAE0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odelling human</a:t>
            </a:r>
            <a:r>
              <a:rPr lang="en-US" sz="4400" dirty="0">
                <a:latin typeface="+mn-lt"/>
                <a:ea typeface="+mn-ea"/>
                <a:cs typeface="+mn-ea"/>
                <a:sym typeface="+mn-lt"/>
              </a:rPr>
              <a:t> clustering and transfer of task rules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4C4C5-A471-4E4D-A2F6-96D22D734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5085806"/>
            <a:ext cx="7886700" cy="11669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cs typeface="+mn-ea"/>
                <a:sym typeface="+mn-lt"/>
              </a:rPr>
              <a:t>H</a:t>
            </a:r>
            <a:r>
              <a:rPr lang="en-US" altLang="zh-CN" dirty="0">
                <a:cs typeface="+mn-ea"/>
                <a:sym typeface="+mn-lt"/>
              </a:rPr>
              <a:t>uadong Xiong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cs typeface="+mn-ea"/>
                <a:sym typeface="+mn-lt"/>
              </a:rPr>
              <a:t>CCNSS 2021</a:t>
            </a:r>
          </a:p>
        </p:txBody>
      </p:sp>
    </p:spTree>
    <p:extLst>
      <p:ext uri="{BB962C8B-B14F-4D97-AF65-F5344CB8AC3E}">
        <p14:creationId xmlns:p14="http://schemas.microsoft.com/office/powerpoint/2010/main" val="756615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91FECE-170F-487E-84A4-5E10D2E91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847556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Learning Curve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95462E-96CC-4033-B6A0-A75DF4F3B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0517"/>
            <a:ext cx="4143647" cy="1100455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Effect of per training sample on accuracy in 3 phase</a:t>
            </a:r>
            <a:r>
              <a:rPr lang="en-US" altLang="zh-CN" sz="1600" dirty="0"/>
              <a:t>s.</a:t>
            </a:r>
            <a:endParaRPr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A91335-F74D-4E8E-BDFE-A32456B93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715" y="4631743"/>
            <a:ext cx="3924000" cy="22991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F10CE1-51E1-4720-9EA5-5447A5457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" b="8640"/>
          <a:stretch/>
        </p:blipFill>
        <p:spPr>
          <a:xfrm>
            <a:off x="5149715" y="2380212"/>
            <a:ext cx="3924000" cy="2097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12062D-1CBD-4386-A39A-7CEAF75A53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8"/>
          <a:stretch/>
        </p:blipFill>
        <p:spPr>
          <a:xfrm>
            <a:off x="5149715" y="100742"/>
            <a:ext cx="3924000" cy="20975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A115341-D018-46F8-906C-400CA81EF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708" y="3178400"/>
            <a:ext cx="429789" cy="515432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D78D941-19DA-4018-8FC3-FDBA8958F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35" y="2940663"/>
            <a:ext cx="3022786" cy="289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6ACCAA3-0B66-4E4F-913A-8BB030EEF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210" y="2926080"/>
            <a:ext cx="429789" cy="51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7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EE45220-B193-4997-91C2-0C0B7D6652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22" b="7042"/>
          <a:stretch/>
        </p:blipFill>
        <p:spPr>
          <a:xfrm>
            <a:off x="5104559" y="1237784"/>
            <a:ext cx="4030737" cy="27594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25BE01D-AAE7-4D2D-8006-20721F96C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1286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Transfer of two task sets</a:t>
            </a:r>
            <a:endParaRPr lang="zh-CN" altLang="en-US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8C834D-C2E4-4FC5-95C1-53FEFE3D88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530"/>
          <a:stretch/>
        </p:blipFill>
        <p:spPr>
          <a:xfrm>
            <a:off x="0" y="1508907"/>
            <a:ext cx="2865734" cy="26874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D7657C-CC90-43CF-8C04-3AF2776AA2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22"/>
          <a:stretch/>
        </p:blipFill>
        <p:spPr>
          <a:xfrm>
            <a:off x="5104559" y="3943358"/>
            <a:ext cx="4030738" cy="29685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CA2B5D-F272-4BD8-996B-11F95031B9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77" r="118"/>
          <a:stretch/>
        </p:blipFill>
        <p:spPr>
          <a:xfrm>
            <a:off x="451215" y="3961245"/>
            <a:ext cx="2414519" cy="28607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49AF9D6-3E02-4FD8-890F-6E553BC55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41" t="63475" r="519" b="18630"/>
          <a:stretch/>
        </p:blipFill>
        <p:spPr>
          <a:xfrm>
            <a:off x="8482152" y="3119498"/>
            <a:ext cx="653144" cy="5312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7AAD4EB-B367-483C-B9B3-78D9C76EBD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41" t="63475" r="519" b="18630"/>
          <a:stretch/>
        </p:blipFill>
        <p:spPr>
          <a:xfrm>
            <a:off x="8482152" y="5669883"/>
            <a:ext cx="653144" cy="53122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448CF6-711D-466A-A021-09DC14BB0496}"/>
              </a:ext>
            </a:extLst>
          </p:cNvPr>
          <p:cNvSpPr txBox="1"/>
          <p:nvPr/>
        </p:nvSpPr>
        <p:spPr>
          <a:xfrm>
            <a:off x="4188823" y="2978377"/>
            <a:ext cx="7502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TS1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22729F-C13E-45DD-892B-91291F6D4F0B}"/>
              </a:ext>
            </a:extLst>
          </p:cNvPr>
          <p:cNvSpPr txBox="1"/>
          <p:nvPr/>
        </p:nvSpPr>
        <p:spPr>
          <a:xfrm>
            <a:off x="4188822" y="3287879"/>
            <a:ext cx="7502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TS2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FBE78D-76C9-4847-B992-932B7174D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504" y="2900615"/>
            <a:ext cx="911454" cy="45462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68CB6C8-554F-44B0-9194-D05A18060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2831" y="5499304"/>
            <a:ext cx="911454" cy="45462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706D41D-304A-4CE6-A1FE-696D478F6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1380562"/>
            <a:ext cx="429789" cy="51543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6FF1989-8CAC-4309-A366-E6E489C105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895" y="3899188"/>
            <a:ext cx="620302" cy="40419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E0A491B-C71C-43DC-887A-A131303517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0343" y="2594927"/>
            <a:ext cx="2218198" cy="221819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CE86672-FC20-4992-A49A-5974420E21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227" y="2594927"/>
            <a:ext cx="429789" cy="515432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10CC571-F27C-4515-90EC-E6A61EBDCFCD}"/>
              </a:ext>
            </a:extLst>
          </p:cNvPr>
          <p:cNvSpPr/>
          <p:nvPr/>
        </p:nvSpPr>
        <p:spPr>
          <a:xfrm>
            <a:off x="3997193" y="3110359"/>
            <a:ext cx="645769" cy="170276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CD39B6DB-30E9-467F-9FB6-DAE58EA9FCE9}"/>
              </a:ext>
            </a:extLst>
          </p:cNvPr>
          <p:cNvSpPr/>
          <p:nvPr/>
        </p:nvSpPr>
        <p:spPr>
          <a:xfrm>
            <a:off x="4707571" y="3102183"/>
            <a:ext cx="296096" cy="171094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E86983E-D478-4524-90BE-CB14ADE1FA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41" t="63475" r="519" b="18630"/>
          <a:stretch/>
        </p:blipFill>
        <p:spPr>
          <a:xfrm>
            <a:off x="4024315" y="4883724"/>
            <a:ext cx="653144" cy="53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72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595B2F72-46B0-49E4-92D8-A9F5FC67EF5C}"/>
              </a:ext>
            </a:extLst>
          </p:cNvPr>
          <p:cNvGrpSpPr/>
          <p:nvPr/>
        </p:nvGrpSpPr>
        <p:grpSpPr>
          <a:xfrm>
            <a:off x="5164183" y="3300549"/>
            <a:ext cx="2849857" cy="3577711"/>
            <a:chOff x="3373230" y="1574346"/>
            <a:chExt cx="2063990" cy="3251246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E73F8C6-3816-40B9-BF28-19E7B4023B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906"/>
            <a:stretch/>
          </p:blipFill>
          <p:spPr>
            <a:xfrm>
              <a:off x="3373230" y="1574346"/>
              <a:ext cx="1818690" cy="3219872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301F6E4-F29E-401A-BB72-12E0EE365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27" t="1779" r="41979" b="90469"/>
            <a:stretch/>
          </p:blipFill>
          <p:spPr>
            <a:xfrm>
              <a:off x="3495880" y="1632718"/>
              <a:ext cx="1818690" cy="32429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41D508B5-4BC2-4C34-9784-2C1AF4806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28" t="91103" r="38278" b="1145"/>
            <a:stretch/>
          </p:blipFill>
          <p:spPr>
            <a:xfrm>
              <a:off x="3732936" y="4501302"/>
              <a:ext cx="1704284" cy="32429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6C1B6DA-B479-4912-8628-B0F964450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56" t="64416" r="580" b="16652"/>
            <a:stretch/>
          </p:blipFill>
          <p:spPr>
            <a:xfrm>
              <a:off x="4459864" y="3270115"/>
              <a:ext cx="888275" cy="609601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593D031-F047-4982-824D-921D2F0A94B4}"/>
              </a:ext>
            </a:extLst>
          </p:cNvPr>
          <p:cNvGrpSpPr/>
          <p:nvPr/>
        </p:nvGrpSpPr>
        <p:grpSpPr>
          <a:xfrm>
            <a:off x="1036320" y="3300549"/>
            <a:ext cx="3017671" cy="3332265"/>
            <a:chOff x="223124" y="1586475"/>
            <a:chExt cx="2864888" cy="3337889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C99CB75-2306-48A5-A396-4A1493D35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762"/>
            <a:stretch/>
          </p:blipFill>
          <p:spPr>
            <a:xfrm>
              <a:off x="223124" y="1586475"/>
              <a:ext cx="2864888" cy="3337889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7123C36-7E56-4F3B-BE81-FF37369D8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5568" y="1586475"/>
              <a:ext cx="814778" cy="53092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2580F5EB-E8C1-470B-951E-CA2F91A78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3124" y="1586475"/>
              <a:ext cx="620302" cy="404197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74329BB0-EC64-4786-9E4B-750128B7B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548" y="1207495"/>
            <a:ext cx="4528537" cy="187627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49BED73-2D85-4493-B0C2-BD402141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Transfer to novel contexts and clustering priors </a:t>
            </a:r>
            <a:endParaRPr lang="zh-CN" altLang="en-US" sz="4000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6799C99-BC9F-41BD-8889-957D8EB38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48" y="1578984"/>
            <a:ext cx="620302" cy="4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20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20799-0ED0-4A69-BC27-12990670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Shared representations of task sets 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F1A2CBC-4129-4C2E-BB15-5793F2CE7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89" y="3064040"/>
            <a:ext cx="4747974" cy="32184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8B3D7F-4F0B-4220-99EA-38374F71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524" y="1276939"/>
            <a:ext cx="3299382" cy="145248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7EFE478-E804-4E86-BD86-FFE904FA133F}"/>
              </a:ext>
            </a:extLst>
          </p:cNvPr>
          <p:cNvSpPr txBox="1"/>
          <p:nvPr/>
        </p:nvSpPr>
        <p:spPr>
          <a:xfrm>
            <a:off x="6905" y="3259723"/>
            <a:ext cx="149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TS1 –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PhaseA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1F33042-9AE9-4CC7-AE87-541E1FF5E2C4}"/>
              </a:ext>
            </a:extLst>
          </p:cNvPr>
          <p:cNvSpPr txBox="1"/>
          <p:nvPr/>
        </p:nvSpPr>
        <p:spPr>
          <a:xfrm>
            <a:off x="6905" y="3758088"/>
            <a:ext cx="149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TS2 –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PhaseA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80CECDA-5169-4F45-852E-DD7EAFB3AC0C}"/>
              </a:ext>
            </a:extLst>
          </p:cNvPr>
          <p:cNvSpPr txBox="1"/>
          <p:nvPr/>
        </p:nvSpPr>
        <p:spPr>
          <a:xfrm>
            <a:off x="6905" y="4281930"/>
            <a:ext cx="149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TS1 –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PhaseB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58D158C-CDFA-4E7D-9C2F-47EE0CE124F9}"/>
              </a:ext>
            </a:extLst>
          </p:cNvPr>
          <p:cNvSpPr txBox="1"/>
          <p:nvPr/>
        </p:nvSpPr>
        <p:spPr>
          <a:xfrm>
            <a:off x="6905" y="4759872"/>
            <a:ext cx="149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TS2 –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PhaseB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CE0B0FE-3FF2-47A8-8B15-EE13EE282257}"/>
              </a:ext>
            </a:extLst>
          </p:cNvPr>
          <p:cNvSpPr txBox="1"/>
          <p:nvPr/>
        </p:nvSpPr>
        <p:spPr>
          <a:xfrm>
            <a:off x="-26374" y="5237814"/>
            <a:ext cx="149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TSold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PhaseC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EEC9261-29DE-4DC1-A53D-1ED40148C80F}"/>
              </a:ext>
            </a:extLst>
          </p:cNvPr>
          <p:cNvSpPr txBox="1"/>
          <p:nvPr/>
        </p:nvSpPr>
        <p:spPr>
          <a:xfrm>
            <a:off x="-70695" y="5715756"/>
            <a:ext cx="1654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TSnew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PhaseC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19BFAB8-3034-4450-A53F-C493BE2A68FA}"/>
              </a:ext>
            </a:extLst>
          </p:cNvPr>
          <p:cNvSpPr txBox="1"/>
          <p:nvPr/>
        </p:nvSpPr>
        <p:spPr>
          <a:xfrm>
            <a:off x="1391064" y="2707391"/>
            <a:ext cx="887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TS1 – </a:t>
            </a:r>
            <a:r>
              <a:rPr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PhaseA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30D9F97-B64F-4DAD-92D3-8731DB653BA9}"/>
              </a:ext>
            </a:extLst>
          </p:cNvPr>
          <p:cNvSpPr txBox="1"/>
          <p:nvPr/>
        </p:nvSpPr>
        <p:spPr>
          <a:xfrm>
            <a:off x="1983960" y="2707391"/>
            <a:ext cx="887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TS2 – </a:t>
            </a:r>
            <a:r>
              <a:rPr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PhaseA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EF0BE8C-A667-49F2-95FD-6A21881759B0}"/>
              </a:ext>
            </a:extLst>
          </p:cNvPr>
          <p:cNvSpPr txBox="1"/>
          <p:nvPr/>
        </p:nvSpPr>
        <p:spPr>
          <a:xfrm>
            <a:off x="2576856" y="2707391"/>
            <a:ext cx="887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TS1 – </a:t>
            </a:r>
            <a:r>
              <a:rPr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PhaseB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F67991A-B149-47AE-BC33-F173EA10E7D0}"/>
              </a:ext>
            </a:extLst>
          </p:cNvPr>
          <p:cNvSpPr txBox="1"/>
          <p:nvPr/>
        </p:nvSpPr>
        <p:spPr>
          <a:xfrm>
            <a:off x="3169752" y="2707391"/>
            <a:ext cx="887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TS2 – </a:t>
            </a:r>
            <a:r>
              <a:rPr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PhaseB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0B5E529-CFE1-4A1E-944F-C7733FC2EA15}"/>
              </a:ext>
            </a:extLst>
          </p:cNvPr>
          <p:cNvSpPr txBox="1"/>
          <p:nvPr/>
        </p:nvSpPr>
        <p:spPr>
          <a:xfrm>
            <a:off x="3762648" y="2707391"/>
            <a:ext cx="887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TSold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PhaseC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120F07C-3363-4F9C-ADAE-FC3EA644043E}"/>
              </a:ext>
            </a:extLst>
          </p:cNvPr>
          <p:cNvSpPr txBox="1"/>
          <p:nvPr/>
        </p:nvSpPr>
        <p:spPr>
          <a:xfrm>
            <a:off x="4355542" y="2707391"/>
            <a:ext cx="979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TSnew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PhaseC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DCD691C-8A55-4516-B615-62CD5BAFD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720" y="3362863"/>
            <a:ext cx="2218198" cy="221819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D536423-08D8-4C60-B35B-225EE679B8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41" t="63475" r="519" b="18630"/>
          <a:stretch/>
        </p:blipFill>
        <p:spPr>
          <a:xfrm>
            <a:off x="7395247" y="5604032"/>
            <a:ext cx="653144" cy="53122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9FCE65C8-9848-4CE3-B5C5-14908C5924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2943" y="3259723"/>
            <a:ext cx="429789" cy="51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84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4FEB4-191C-441E-8AB8-9E5CFC9F9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Future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D9F1B-95F1-425D-AC1A-A58C0A5C2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Train ANNs with RL and supervised learning to perform the task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in Collins &amp; Frank 2016.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cs typeface="+mn-ea"/>
                <a:sym typeface="+mn-lt"/>
              </a:rPr>
              <a:t>Analyze internal representations of the RNN </a:t>
            </a:r>
          </a:p>
          <a:p>
            <a:pPr lvl="1"/>
            <a:r>
              <a:rPr lang="en-US" sz="16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Whether they exhibit similarity structure across different contexts but shared the same rule set. </a:t>
            </a:r>
          </a:p>
          <a:p>
            <a:pPr lvl="1"/>
            <a:r>
              <a:rPr lang="en-US" sz="1600" dirty="0">
                <a:cs typeface="+mn-ea"/>
                <a:sym typeface="+mn-lt"/>
              </a:rPr>
              <a:t>Examine RPEs in the RNN to determine </a:t>
            </a:r>
            <a:r>
              <a:rPr lang="en-US" altLang="zh-CN" sz="1600" dirty="0">
                <a:cs typeface="+mn-ea"/>
                <a:sym typeface="+mn-lt"/>
              </a:rPr>
              <a:t>whether</a:t>
            </a:r>
            <a:r>
              <a:rPr lang="en-US" sz="1600" dirty="0">
                <a:cs typeface="+mn-ea"/>
                <a:sym typeface="+mn-lt"/>
              </a:rPr>
              <a:t> they show sensitivity to hierarchical structure in a way like EEG patterns from </a:t>
            </a:r>
            <a:r>
              <a:rPr lang="en-US" sz="1400" dirty="0">
                <a:cs typeface="+mn-ea"/>
                <a:sym typeface="+mn-lt"/>
              </a:rPr>
              <a:t>Collins &amp; Frank 2016</a:t>
            </a:r>
            <a:r>
              <a:rPr lang="en-US" sz="1600" dirty="0">
                <a:cs typeface="+mn-ea"/>
                <a:sym typeface="+mn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cs typeface="+mn-ea"/>
                <a:sym typeface="+mn-lt"/>
              </a:rPr>
              <a:t>Modify the ANN</a:t>
            </a:r>
            <a:r>
              <a:rPr lang="en-US" altLang="zh-CN" sz="1800" dirty="0">
                <a:cs typeface="+mn-ea"/>
                <a:sym typeface="+mn-lt"/>
              </a:rPr>
              <a:t>s</a:t>
            </a:r>
            <a:r>
              <a:rPr lang="en-US" sz="1800" dirty="0">
                <a:cs typeface="+mn-ea"/>
                <a:sym typeface="+mn-lt"/>
              </a:rPr>
              <a:t> to allow it to display a clustering prior (e.g.  Chinese restaurant process) for novel contexts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cs typeface="+mn-ea"/>
                <a:sym typeface="+mn-lt"/>
              </a:rPr>
              <a:t>Fit </a:t>
            </a:r>
            <a:r>
              <a:rPr lang="en-US" altLang="zh-CN" sz="1800" dirty="0">
                <a:cs typeface="+mn-ea"/>
                <a:sym typeface="+mn-lt"/>
              </a:rPr>
              <a:t>other ANNs directly </a:t>
            </a:r>
            <a:r>
              <a:rPr lang="en-US" sz="1800" dirty="0">
                <a:cs typeface="+mn-ea"/>
                <a:sym typeface="+mn-lt"/>
              </a:rPr>
              <a:t>to the behavioral data, and compare it with RNN trained to perform the task.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182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7E698-A45F-4407-8CD3-6A2E0677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BC647-4ACB-4B4A-9F93-B2D468E19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Autofit/>
          </a:bodyPr>
          <a:lstStyle/>
          <a:p>
            <a:r>
              <a:rPr lang="en-US" sz="1800" dirty="0">
                <a:cs typeface="+mn-ea"/>
                <a:sym typeface="+mn-lt"/>
              </a:rPr>
              <a:t>Real-world </a:t>
            </a:r>
            <a:r>
              <a:rPr lang="en-US" altLang="zh-CN" sz="1800" dirty="0">
                <a:cs typeface="+mn-ea"/>
                <a:sym typeface="+mn-lt"/>
              </a:rPr>
              <a:t>environments are complex and high-dimensional.</a:t>
            </a:r>
          </a:p>
          <a:p>
            <a:r>
              <a:rPr lang="en-US" sz="1800" dirty="0">
                <a:cs typeface="+mn-ea"/>
                <a:sym typeface="+mn-lt"/>
              </a:rPr>
              <a:t>But humans solve it effortlessly and efficiently.</a:t>
            </a:r>
          </a:p>
          <a:p>
            <a:r>
              <a:rPr lang="en-US" altLang="zh-CN" sz="1800" dirty="0"/>
              <a:t>Hypothesis: Humans learn low-dimensional task representations to simplify the tasks.</a:t>
            </a:r>
          </a:p>
          <a:p>
            <a:pPr lvl="1"/>
            <a:r>
              <a:rPr lang="en-US" altLang="zh-CN" sz="1600" dirty="0"/>
              <a:t>by building abstract and behaviorally relevant representations.</a:t>
            </a:r>
          </a:p>
          <a:p>
            <a:pPr lvl="1"/>
            <a:endParaRPr lang="en-US" sz="18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133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F09965-2DB9-4951-A459-5DE8C376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cs typeface="+mn-ea"/>
                <a:sym typeface="+mn-lt"/>
              </a:rPr>
              <a:t>Clustering and transfer of task rules </a:t>
            </a:r>
            <a:r>
              <a:rPr lang="en-US" altLang="zh-CN" sz="2400" dirty="0">
                <a:cs typeface="+mn-ea"/>
                <a:sym typeface="+mn-lt"/>
              </a:rPr>
              <a:t>(</a:t>
            </a:r>
            <a:r>
              <a:rPr lang="en-US" altLang="zh-CN" sz="2400" dirty="0"/>
              <a:t>Colins &amp; Frank 2016)</a:t>
            </a:r>
            <a:endParaRPr lang="en-US" altLang="zh-CN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4BB026-7F4B-402A-8585-517A3287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cs typeface="+mn-ea"/>
                <a:sym typeface="+mn-lt"/>
              </a:rPr>
              <a:t>Learners discover structure to cluster distinct sensory events into a single latent rule set.</a:t>
            </a:r>
          </a:p>
          <a:p>
            <a:pPr lvl="1"/>
            <a:r>
              <a:rPr lang="en-US" altLang="zh-CN" sz="1400" dirty="0">
                <a:cs typeface="+mn-ea"/>
                <a:sym typeface="+mn-lt"/>
              </a:rPr>
              <a:t>Transferring learned knowledge to new contexts of the same rule set.</a:t>
            </a:r>
          </a:p>
          <a:p>
            <a:r>
              <a:rPr lang="en-US" altLang="zh-CN" sz="1800" dirty="0">
                <a:cs typeface="+mn-ea"/>
                <a:sym typeface="+mn-lt"/>
              </a:rPr>
              <a:t>Key findings (phenomena to model with RNN):</a:t>
            </a:r>
            <a:endParaRPr lang="en-US" altLang="zh-CN" sz="1800" dirty="0">
              <a:cs typeface="+mn-ea"/>
            </a:endParaRPr>
          </a:p>
          <a:p>
            <a:pPr lvl="1"/>
            <a:r>
              <a:rPr lang="en-US" altLang="zh-CN" sz="1600" dirty="0">
                <a:cs typeface="+mn-ea"/>
              </a:rPr>
              <a:t>Within-cluster transfer of learned rules.</a:t>
            </a:r>
          </a:p>
          <a:p>
            <a:pPr lvl="1"/>
            <a:r>
              <a:rPr lang="en-US" altLang="zh-CN" sz="1600" dirty="0">
                <a:cs typeface="+mn-ea"/>
              </a:rPr>
              <a:t>Generalization of clusters (learned rules) to novel contexts.</a:t>
            </a:r>
          </a:p>
          <a:p>
            <a:pPr lvl="1"/>
            <a:r>
              <a:rPr lang="en-US" altLang="zh-CN" sz="1600" dirty="0">
                <a:cs typeface="+mn-ea"/>
              </a:rPr>
              <a:t>Context popularity-based priors (Chinese restaurant process).</a:t>
            </a:r>
            <a:endParaRPr lang="en-US" altLang="zh-CN" sz="1600" dirty="0">
              <a:cs typeface="+mn-ea"/>
              <a:sym typeface="+mn-lt"/>
            </a:endParaRPr>
          </a:p>
        </p:txBody>
      </p:sp>
      <p:pic>
        <p:nvPicPr>
          <p:cNvPr id="4" name="Picture 4" descr="Best Operating System for Data Science - Windows vs Mac OSX vs Linux -  YouTube">
            <a:extLst>
              <a:ext uri="{FF2B5EF4-FFF2-40B4-BE49-F238E27FC236}">
                <a16:creationId xmlns:a16="http://schemas.microsoft.com/office/drawing/2014/main" id="{287354B5-CFF4-4BF9-B772-67ED59199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24" b="8497"/>
          <a:stretch/>
        </p:blipFill>
        <p:spPr bwMode="auto">
          <a:xfrm>
            <a:off x="2162838" y="5085806"/>
            <a:ext cx="4818323" cy="177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82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4FEB4-191C-441E-8AB8-9E5CFC9F9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D9F1B-95F1-425D-AC1A-A58C0A5C2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>
                <a:cs typeface="+mn-ea"/>
                <a:sym typeface="+mn-lt"/>
              </a:rPr>
              <a:t>Train ANNs with RL and supervised learning to perform the task </a:t>
            </a:r>
            <a:r>
              <a:rPr lang="en-US" altLang="zh-CN" sz="1800" dirty="0">
                <a:cs typeface="+mn-ea"/>
                <a:sym typeface="+mn-lt"/>
              </a:rPr>
              <a:t>in Collins &amp; Frank 2016.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cs typeface="+mn-ea"/>
                <a:sym typeface="+mn-lt"/>
              </a:rPr>
              <a:t>Analyze internal representations of the RNN </a:t>
            </a:r>
          </a:p>
          <a:p>
            <a:pPr lvl="1"/>
            <a:r>
              <a:rPr lang="en-US" sz="1600" dirty="0">
                <a:cs typeface="+mn-ea"/>
                <a:sym typeface="+mn-lt"/>
              </a:rPr>
              <a:t>Whether they exhibit similarity structure across different contexts but shared the same rule set. </a:t>
            </a:r>
          </a:p>
          <a:p>
            <a:pPr lvl="1"/>
            <a:r>
              <a:rPr lang="en-US" sz="16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Examine RPEs in the RNN to determine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whether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 they show sensitivity to hierarchical structure in a way like EEG patterns from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Collins &amp; Frank 2016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Modify the ANN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 to allow it to display a clustering prior (e.g.  Chinese restaurant process) for novel contexts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Fit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other ANNs directly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to the behavioral data, and compare it with RNN trained to perform the task.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04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E01F8D-8C00-4958-B221-14FBF0B2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>
                <a:cs typeface="+mn-ea"/>
                <a:sym typeface="+mn-lt"/>
              </a:rPr>
              <a:t>Task in Collins &amp; Frank 2016.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D6875D-9784-4A60-8702-CBCC298F5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7" y="1920600"/>
            <a:ext cx="3736888" cy="358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516CC2-0287-4047-8DDB-9CC71501D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869" y="2698791"/>
            <a:ext cx="4895131" cy="20281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50480B-B5B6-4CAD-AD54-F306A3B66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44" y="1953575"/>
            <a:ext cx="429789" cy="51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1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103BA-9D8F-4CD8-8066-105EAF59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>
                <a:cs typeface="+mn-ea"/>
                <a:sym typeface="+mn-lt"/>
              </a:rPr>
              <a:t>Train ANNs with supervised learning and RL to perform the task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580D90-CF8F-404D-BA52-55DB55BDE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9289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Architecture:</a:t>
            </a:r>
          </a:p>
          <a:p>
            <a:pPr lvl="1"/>
            <a:r>
              <a:rPr lang="en-US" altLang="zh-CN" sz="1600" dirty="0"/>
              <a:t>Supervised: MLP or LSTM with 1 or 2 layers.</a:t>
            </a:r>
          </a:p>
          <a:p>
            <a:pPr lvl="1"/>
            <a:r>
              <a:rPr lang="en-US" altLang="zh-CN" sz="1600" dirty="0"/>
              <a:t>RL: Actor-critic consists of 1 network (MLP or LSTM) with 1 or 2 layers.</a:t>
            </a:r>
          </a:p>
          <a:p>
            <a:r>
              <a:rPr lang="en-US" altLang="zh-CN" sz="1800" dirty="0"/>
              <a:t>Pipeline: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Phase A: Train 200 trials and converged.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Phase B: Train 200 trials and converged.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Phase C: Train 200 trials and converged.</a:t>
            </a:r>
          </a:p>
          <a:p>
            <a:r>
              <a:rPr lang="en-US" altLang="zh-CN" sz="1800" dirty="0"/>
              <a:t>Converged</a:t>
            </a:r>
            <a:r>
              <a:rPr lang="zh-CN" altLang="en-US" sz="1800" dirty="0"/>
              <a:t>？</a:t>
            </a:r>
            <a:endParaRPr lang="en-US" altLang="zh-CN" sz="1800" dirty="0"/>
          </a:p>
          <a:p>
            <a:pPr lvl="1"/>
            <a:r>
              <a:rPr lang="en-US" altLang="zh-CN" sz="1600" dirty="0"/>
              <a:t>Supervised: 10 consecutive trials with cross-entropy loss less than 0.01.</a:t>
            </a:r>
          </a:p>
          <a:p>
            <a:pPr lvl="1"/>
            <a:r>
              <a:rPr lang="en-US" altLang="zh-CN" sz="1600" dirty="0"/>
              <a:t>RL: 10 consecutive trials with accuracy larger than 0.9.</a:t>
            </a:r>
          </a:p>
        </p:txBody>
      </p:sp>
    </p:spTree>
    <p:extLst>
      <p:ext uri="{BB962C8B-B14F-4D97-AF65-F5344CB8AC3E}">
        <p14:creationId xmlns:p14="http://schemas.microsoft.com/office/powerpoint/2010/main" val="1782882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510BC050-1287-4853-99D0-77D0E9DEB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422" y="2472428"/>
            <a:ext cx="2348231" cy="232467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76C40A4-D0EA-4DD2-B12A-5521913CF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837" y="2450134"/>
            <a:ext cx="2403207" cy="234037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42BAF2E-923F-45F8-A926-5A3751C62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204" y="2456526"/>
            <a:ext cx="2426768" cy="235608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A93A74D-C984-4D88-BEA0-D33E7C13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Overall transfer after initial trained on Phase A  </a:t>
            </a:r>
            <a:endParaRPr lang="zh-CN" altLang="en-US" sz="4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8B25E8F-36FD-4EEE-9E10-F949A5518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55" y="2444125"/>
            <a:ext cx="2332394" cy="2324671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0FB7968-276B-4A67-8897-803F2F013E75}"/>
              </a:ext>
            </a:extLst>
          </p:cNvPr>
          <p:cNvSpPr txBox="1"/>
          <p:nvPr/>
        </p:nvSpPr>
        <p:spPr>
          <a:xfrm>
            <a:off x="-696685" y="2151045"/>
            <a:ext cx="366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Supervised, MLP</a:t>
            </a:r>
            <a:endParaRPr lang="zh-CN" altLang="en-US" sz="16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70A4293-1A39-4D85-8A33-B417B00147E8}"/>
              </a:ext>
            </a:extLst>
          </p:cNvPr>
          <p:cNvSpPr txBox="1"/>
          <p:nvPr/>
        </p:nvSpPr>
        <p:spPr>
          <a:xfrm>
            <a:off x="3798787" y="2151045"/>
            <a:ext cx="366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RL, MLP</a:t>
            </a:r>
            <a:endParaRPr lang="zh-CN" altLang="en-US" sz="1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D21BF1C-8053-4DCA-B92D-DA47A0659CAB}"/>
              </a:ext>
            </a:extLst>
          </p:cNvPr>
          <p:cNvSpPr txBox="1"/>
          <p:nvPr/>
        </p:nvSpPr>
        <p:spPr>
          <a:xfrm>
            <a:off x="2656114" y="5669280"/>
            <a:ext cx="3579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2-layers has best performance and generalization.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088A19A-34A1-41BD-9E5C-0DAAF284F7DF}"/>
              </a:ext>
            </a:extLst>
          </p:cNvPr>
          <p:cNvSpPr txBox="1"/>
          <p:nvPr/>
        </p:nvSpPr>
        <p:spPr>
          <a:xfrm>
            <a:off x="1689044" y="2151045"/>
            <a:ext cx="366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Supervised, LSTM</a:t>
            </a:r>
            <a:endParaRPr lang="zh-CN" altLang="en-US" sz="16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A8743F8-D6BE-4029-8283-B954832A5FFD}"/>
              </a:ext>
            </a:extLst>
          </p:cNvPr>
          <p:cNvSpPr txBox="1"/>
          <p:nvPr/>
        </p:nvSpPr>
        <p:spPr>
          <a:xfrm>
            <a:off x="5908530" y="2151045"/>
            <a:ext cx="366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RL, LSTM</a:t>
            </a:r>
            <a:endParaRPr lang="zh-CN" altLang="en-US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039B5A-13B6-4FE9-BBCA-CC9B1E922512}"/>
              </a:ext>
            </a:extLst>
          </p:cNvPr>
          <p:cNvSpPr txBox="1"/>
          <p:nvPr/>
        </p:nvSpPr>
        <p:spPr>
          <a:xfrm rot="16200000">
            <a:off x="-486819" y="3275111"/>
            <a:ext cx="129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Accuracy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7358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3A74D-C984-4D88-BEA0-D33E7C13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90846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Learning curve: overall transfer </a:t>
            </a:r>
            <a:endParaRPr lang="zh-CN" altLang="en-US" sz="4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9D33E7-03B0-41D3-965F-95406B93A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75" y="4481024"/>
            <a:ext cx="3171184" cy="21841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4FD41DB-99FC-4877-B8E1-01E8F9CF5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76" y="1460268"/>
            <a:ext cx="3084124" cy="217991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F9BC34C-7FF8-4695-82C1-D0EF03CECBA8}"/>
              </a:ext>
            </a:extLst>
          </p:cNvPr>
          <p:cNvSpPr txBox="1"/>
          <p:nvPr/>
        </p:nvSpPr>
        <p:spPr>
          <a:xfrm>
            <a:off x="275835" y="1124599"/>
            <a:ext cx="366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Supervised, MLP</a:t>
            </a:r>
            <a:endParaRPr lang="zh-CN" altLang="en-US" sz="1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448888D-3750-4AF9-BF8D-C5799887CFBD}"/>
              </a:ext>
            </a:extLst>
          </p:cNvPr>
          <p:cNvSpPr txBox="1"/>
          <p:nvPr/>
        </p:nvSpPr>
        <p:spPr>
          <a:xfrm>
            <a:off x="510310" y="3900455"/>
            <a:ext cx="366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RL, MLP</a:t>
            </a:r>
            <a:endParaRPr lang="zh-CN" altLang="en-US" sz="16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75A65B2-186B-4CCF-B275-EA9A0055C7AF}"/>
              </a:ext>
            </a:extLst>
          </p:cNvPr>
          <p:cNvSpPr txBox="1"/>
          <p:nvPr/>
        </p:nvSpPr>
        <p:spPr>
          <a:xfrm>
            <a:off x="4645270" y="933679"/>
            <a:ext cx="366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Supervised, LSTM</a:t>
            </a:r>
            <a:endParaRPr lang="zh-CN" alt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69A23C4-5689-4787-9B57-DE95B7D5930A}"/>
              </a:ext>
            </a:extLst>
          </p:cNvPr>
          <p:cNvSpPr txBox="1"/>
          <p:nvPr/>
        </p:nvSpPr>
        <p:spPr>
          <a:xfrm>
            <a:off x="4759045" y="3900455"/>
            <a:ext cx="366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RL, LSTM</a:t>
            </a:r>
            <a:endParaRPr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4EACA7-261C-4090-9735-263E9E7C8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045" y="4369483"/>
            <a:ext cx="3368557" cy="240721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FCAE1A6-B5E7-4A73-8F15-301FE5AA7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722" y="1364853"/>
            <a:ext cx="3368557" cy="237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60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F4CBCB-A379-4E23-BA89-93A34C7CC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31520"/>
            <a:ext cx="7886700" cy="544544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Due to:</a:t>
            </a:r>
          </a:p>
          <a:p>
            <a:pPr lvl="1"/>
            <a:r>
              <a:rPr lang="en-US" altLang="zh-CN" sz="2000" dirty="0"/>
              <a:t>Similar behaviors of a</a:t>
            </a:r>
            <a:r>
              <a:rPr lang="en-US" altLang="zh-CN" dirty="0"/>
              <a:t>rchitectures and training algorithms (supervised learning and RL)</a:t>
            </a:r>
          </a:p>
          <a:p>
            <a:pPr lvl="1"/>
            <a:r>
              <a:rPr lang="en-US" altLang="zh-CN" dirty="0"/>
              <a:t>Slow training speed of RL algorithm.</a:t>
            </a:r>
          </a:p>
          <a:p>
            <a:pPr lvl="1"/>
            <a:r>
              <a:rPr lang="en-US" altLang="zh-CN" b="1" dirty="0"/>
              <a:t>Limited time</a:t>
            </a:r>
            <a:endParaRPr lang="en-US" altLang="zh-CN" dirty="0"/>
          </a:p>
          <a:p>
            <a:r>
              <a:rPr lang="en-US" altLang="zh-CN" dirty="0"/>
              <a:t>Further analyses based on 1-layer LSTM trained by supervised learning.</a:t>
            </a:r>
          </a:p>
          <a:p>
            <a:r>
              <a:rPr lang="en-US" altLang="zh-CN" dirty="0"/>
              <a:t>And the results are the average of 100 LSTMs being random initialized.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224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s0pj2rx">
      <a:majorFont>
        <a:latin typeface="Century Gothic" panose="020F0302020204030204"/>
        <a:ea typeface="XHei Microsoft"/>
        <a:cs typeface=""/>
      </a:majorFont>
      <a:minorFont>
        <a:latin typeface="Century Gothic" panose="020F0502020204030204"/>
        <a:ea typeface="XHei Microsoft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1150</TotalTime>
  <Words>603</Words>
  <Application>Microsoft Office PowerPoint</Application>
  <PresentationFormat>全屏显示(4:3)</PresentationFormat>
  <Paragraphs>78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等线</vt:lpstr>
      <vt:lpstr>Office Theme</vt:lpstr>
      <vt:lpstr>Modelling human clustering and transfer of task rules</vt:lpstr>
      <vt:lpstr>Motivation</vt:lpstr>
      <vt:lpstr>Clustering and transfer of task rules (Colins &amp; Frank 2016)</vt:lpstr>
      <vt:lpstr>Plan</vt:lpstr>
      <vt:lpstr>Task in Collins &amp; Frank 2016.</vt:lpstr>
      <vt:lpstr>Train ANNs with supervised learning and RL to perform the task</vt:lpstr>
      <vt:lpstr>Overall transfer after initial trained on Phase A  </vt:lpstr>
      <vt:lpstr>Learning curve: overall transfer </vt:lpstr>
      <vt:lpstr>PowerPoint 演示文稿</vt:lpstr>
      <vt:lpstr>Learning Curve</vt:lpstr>
      <vt:lpstr>Transfer of two task sets</vt:lpstr>
      <vt:lpstr>Transfer to novel contexts and clustering priors </vt:lpstr>
      <vt:lpstr>Shared representations of task sets </vt:lpstr>
      <vt:lpstr>Future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Project Title</dc:title>
  <dc:creator>Songting Li</dc:creator>
  <cp:lastModifiedBy>marQuis Saki</cp:lastModifiedBy>
  <cp:revision>132</cp:revision>
  <dcterms:created xsi:type="dcterms:W3CDTF">2021-07-27T08:51:56Z</dcterms:created>
  <dcterms:modified xsi:type="dcterms:W3CDTF">2021-08-06T18:11:10Z</dcterms:modified>
</cp:coreProperties>
</file>